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4" r:id="rId11"/>
    <p:sldId id="265" r:id="rId12"/>
    <p:sldId id="266" r:id="rId13"/>
    <p:sldId id="268" r:id="rId14"/>
    <p:sldId id="267" r:id="rId15"/>
    <p:sldId id="272" r:id="rId16"/>
    <p:sldId id="273" r:id="rId17"/>
    <p:sldId id="271" r:id="rId18"/>
    <p:sldId id="270" r:id="rId19"/>
    <p:sldId id="269" r:id="rId20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2017/6/23</a:t>
            </a:fld>
            <a:endParaRPr lang="zh-TW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2017/6/23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2017/6/23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2017/6/23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2017/6/23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2017/6/23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2017/6/23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2017/6/23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2017/6/23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2017/6/23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2017/6/23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BBEAD13-0566-4C6C-97E7-55F17F24B09F}" type="datetimeFigureOut">
              <a:rPr lang="zh-TW" altLang="en-US" smtClean="0"/>
              <a:t>2017/6/23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348880"/>
            <a:ext cx="7772400" cy="2383905"/>
          </a:xfrm>
        </p:spPr>
        <p:txBody>
          <a:bodyPr/>
          <a:lstStyle/>
          <a:p>
            <a:r>
              <a:rPr lang="en-US" altLang="zh-TW" sz="72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E</a:t>
            </a:r>
            <a:r>
              <a:rPr lang="zh-TW" altLang="en-US" sz="72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化教學</a:t>
            </a:r>
            <a:r>
              <a:rPr lang="zh-TW" altLang="en-US" sz="7200" dirty="0" smtClean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影片分享</a:t>
            </a:r>
            <a:r>
              <a:rPr lang="en-US" altLang="zh-TW" sz="7200" dirty="0" smtClean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/>
            </a:r>
            <a:br>
              <a:rPr lang="en-US" altLang="zh-TW" sz="7200" dirty="0" smtClean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</a:br>
            <a:endParaRPr lang="zh-TW" altLang="en-US" sz="7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394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907504"/>
          </a:xfrm>
        </p:spPr>
        <p:txBody>
          <a:bodyPr/>
          <a:lstStyle/>
          <a:p>
            <a:r>
              <a:rPr lang="en-US" altLang="zh-TW" sz="40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EMAIL</a:t>
            </a:r>
            <a:r>
              <a:rPr lang="zh-TW" altLang="en-US" sz="40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通知</a:t>
            </a:r>
            <a:endParaRPr lang="zh-TW" altLang="en-US" sz="40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32" b="7976"/>
          <a:stretch/>
        </p:blipFill>
        <p:spPr bwMode="auto">
          <a:xfrm>
            <a:off x="539552" y="1700808"/>
            <a:ext cx="8120278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橢圓 4"/>
          <p:cNvSpPr/>
          <p:nvPr/>
        </p:nvSpPr>
        <p:spPr>
          <a:xfrm>
            <a:off x="1115616" y="1772816"/>
            <a:ext cx="3024336" cy="31683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8190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9604"/>
            <a:ext cx="4138279" cy="258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標題 1"/>
          <p:cNvSpPr txBox="1">
            <a:spLocks/>
          </p:cNvSpPr>
          <p:nvPr/>
        </p:nvSpPr>
        <p:spPr>
          <a:xfrm>
            <a:off x="5508104" y="692696"/>
            <a:ext cx="2952327" cy="11521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dk1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300"/>
              </a:lnSpc>
            </a:pP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上傳方式－</a:t>
            </a:r>
            <a:r>
              <a:rPr lang="en-US" altLang="zh-TW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</a:t>
            </a:r>
          </a:p>
          <a:p>
            <a:pPr>
              <a:lnSpc>
                <a:spcPts val="4300"/>
              </a:lnSpc>
            </a:pPr>
            <a:r>
              <a:rPr lang="en-US" altLang="zh-TW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可</a:t>
            </a:r>
            <a:r>
              <a:rPr lang="zh-TW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多檔</a:t>
            </a: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同時上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傳</a:t>
            </a:r>
            <a:r>
              <a:rPr lang="en-US" altLang="zh-TW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lang="zh-TW" altLang="en-US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56" b="26218"/>
          <a:stretch/>
        </p:blipFill>
        <p:spPr bwMode="auto">
          <a:xfrm>
            <a:off x="2491778" y="2204864"/>
            <a:ext cx="6544718" cy="299160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橢圓 10"/>
          <p:cNvSpPr/>
          <p:nvPr/>
        </p:nvSpPr>
        <p:spPr>
          <a:xfrm>
            <a:off x="4716016" y="3717032"/>
            <a:ext cx="792088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文字方塊 9"/>
          <p:cNvSpPr txBox="1"/>
          <p:nvPr/>
        </p:nvSpPr>
        <p:spPr>
          <a:xfrm>
            <a:off x="4162018" y="3429000"/>
            <a:ext cx="553998" cy="12961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24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非公開</a:t>
            </a:r>
            <a:endParaRPr lang="zh-TW" altLang="en-US" sz="24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755576" y="87015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登入</a:t>
            </a:r>
            <a:r>
              <a:rPr lang="en-US" altLang="zh-TW" sz="2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Youtube</a:t>
            </a:r>
            <a:r>
              <a:rPr lang="zh-TW" alt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網站</a:t>
            </a:r>
            <a:endParaRPr lang="zh-TW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cxnSp>
        <p:nvCxnSpPr>
          <p:cNvPr id="6" name="直線單箭頭接點 5"/>
          <p:cNvCxnSpPr/>
          <p:nvPr/>
        </p:nvCxnSpPr>
        <p:spPr>
          <a:xfrm>
            <a:off x="4067944" y="836712"/>
            <a:ext cx="936104" cy="172819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文字方塊 12"/>
          <p:cNvSpPr txBox="1"/>
          <p:nvPr/>
        </p:nvSpPr>
        <p:spPr>
          <a:xfrm>
            <a:off x="1691680" y="5661248"/>
            <a:ext cx="5760640" cy="400110"/>
          </a:xfrm>
          <a:prstGeom prst="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8100000" scaled="0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zh-TW" altLang="en-US" sz="20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★若影片大小超過  </a:t>
            </a:r>
            <a:r>
              <a:rPr lang="en-US" altLang="zh-TW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1G</a:t>
            </a:r>
            <a:r>
              <a:rPr lang="zh-TW" altLang="en-US" sz="20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，建議您選擇此上傳方式．</a:t>
            </a:r>
            <a:endParaRPr lang="zh-TW" altLang="en-US" sz="20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6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926" y="831442"/>
            <a:ext cx="8471554" cy="5294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橢圓 4"/>
          <p:cNvSpPr/>
          <p:nvPr/>
        </p:nvSpPr>
        <p:spPr>
          <a:xfrm>
            <a:off x="1475656" y="2708920"/>
            <a:ext cx="1440160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文字方塊 3"/>
          <p:cNvSpPr txBox="1"/>
          <p:nvPr/>
        </p:nvSpPr>
        <p:spPr>
          <a:xfrm>
            <a:off x="1331640" y="3183359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點擊影片網址</a:t>
            </a:r>
            <a:endParaRPr lang="zh-TW" altLang="en-US" sz="24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2605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8347908" cy="5217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1547664" y="260648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複製影片連結</a:t>
            </a:r>
            <a:endParaRPr lang="zh-TW" altLang="en-US" sz="36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6" name="橢圓 5"/>
          <p:cNvSpPr/>
          <p:nvPr/>
        </p:nvSpPr>
        <p:spPr>
          <a:xfrm>
            <a:off x="683568" y="978987"/>
            <a:ext cx="4248472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759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60" y="764704"/>
            <a:ext cx="8232696" cy="5145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線單箭頭接點 4"/>
          <p:cNvCxnSpPr/>
          <p:nvPr/>
        </p:nvCxnSpPr>
        <p:spPr>
          <a:xfrm flipH="1" flipV="1">
            <a:off x="4427984" y="3645024"/>
            <a:ext cx="216024" cy="89027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7" name="文字方塊 6"/>
          <p:cNvSpPr txBox="1"/>
          <p:nvPr/>
        </p:nvSpPr>
        <p:spPr>
          <a:xfrm>
            <a:off x="3563888" y="4510861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b="1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貼上連結</a:t>
            </a:r>
            <a:endParaRPr lang="zh-TW" altLang="en-US" sz="3600" b="1" dirty="0">
              <a:solidFill>
                <a:srgbClr val="FFFF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5076056" y="3615407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不須點上傳影片</a:t>
            </a:r>
            <a:endParaRPr lang="zh-TW" altLang="en-US" sz="24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702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8" t="9474" r="2390" b="7769"/>
          <a:stretch/>
        </p:blipFill>
        <p:spPr bwMode="auto">
          <a:xfrm>
            <a:off x="251520" y="1304553"/>
            <a:ext cx="6744946" cy="3651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6348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新增完成後，需等待</a:t>
            </a:r>
            <a:r>
              <a:rPr lang="zh-TW" altLang="en-US" sz="3200" u="sng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數分鐘</a:t>
            </a:r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的影片處理時間</a:t>
            </a:r>
            <a:endParaRPr lang="zh-TW" altLang="en-US" sz="3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93" b="47589"/>
          <a:stretch/>
        </p:blipFill>
        <p:spPr bwMode="auto">
          <a:xfrm>
            <a:off x="2699792" y="3284984"/>
            <a:ext cx="6336704" cy="219932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橢圓 3"/>
          <p:cNvSpPr/>
          <p:nvPr/>
        </p:nvSpPr>
        <p:spPr>
          <a:xfrm>
            <a:off x="3707904" y="4149080"/>
            <a:ext cx="2016224" cy="792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橢圓 7"/>
          <p:cNvSpPr/>
          <p:nvPr/>
        </p:nvSpPr>
        <p:spPr>
          <a:xfrm>
            <a:off x="107504" y="1628800"/>
            <a:ext cx="756084" cy="3960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橢圓 9"/>
          <p:cNvSpPr/>
          <p:nvPr/>
        </p:nvSpPr>
        <p:spPr>
          <a:xfrm>
            <a:off x="2627784" y="1484784"/>
            <a:ext cx="756084" cy="3960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文字方塊 5"/>
          <p:cNvSpPr txBox="1"/>
          <p:nvPr/>
        </p:nvSpPr>
        <p:spPr>
          <a:xfrm>
            <a:off x="7200292" y="1187428"/>
            <a:ext cx="468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863588" y="1563179"/>
            <a:ext cx="468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5148064" y="3789040"/>
            <a:ext cx="1710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影片處理狀況</a:t>
            </a:r>
            <a:endParaRPr lang="zh-TW" altLang="en-US" sz="20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6" name="文字方塊 15"/>
          <p:cNvSpPr txBox="1"/>
          <p:nvPr/>
        </p:nvSpPr>
        <p:spPr>
          <a:xfrm>
            <a:off x="251520" y="5373216"/>
            <a:ext cx="2448272" cy="451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100"/>
              </a:lnSpc>
            </a:pPr>
            <a:r>
              <a:rPr lang="zh-TW" altLang="en-US" sz="2000" b="1" u="sng" dirty="0" smtClean="0">
                <a:solidFill>
                  <a:schemeClr val="accent3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查詢剩餘時間：</a:t>
            </a:r>
            <a:endParaRPr lang="en-US" altLang="zh-TW" sz="2000" b="1" u="sng" dirty="0" smtClean="0">
              <a:solidFill>
                <a:schemeClr val="accent3">
                  <a:lumMod val="75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9" name="群組 8"/>
          <p:cNvGrpSpPr/>
          <p:nvPr/>
        </p:nvGrpSpPr>
        <p:grpSpPr>
          <a:xfrm>
            <a:off x="251520" y="5900231"/>
            <a:ext cx="6408712" cy="451790"/>
            <a:chOff x="683568" y="5900231"/>
            <a:chExt cx="6408712" cy="451790"/>
          </a:xfr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grpSpPr>
        <p:sp>
          <p:nvSpPr>
            <p:cNvPr id="5" name="文字方塊 4"/>
            <p:cNvSpPr txBox="1"/>
            <p:nvPr/>
          </p:nvSpPr>
          <p:spPr>
            <a:xfrm>
              <a:off x="683568" y="5900231"/>
              <a:ext cx="6408712" cy="451790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>
                <a:lnSpc>
                  <a:spcPts val="3100"/>
                </a:lnSpc>
              </a:pPr>
              <a:r>
                <a:rPr lang="zh-TW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 登入</a:t>
              </a:r>
              <a:r>
                <a:rPr lang="en-US" altLang="zh-TW" sz="2000" b="1" dirty="0" smtClean="0">
                  <a:solidFill>
                    <a:schemeClr val="accent5">
                      <a:lumMod val="50000"/>
                    </a:schemeClr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 </a:t>
              </a:r>
              <a:r>
                <a:rPr lang="en-US" altLang="zh-TW" sz="2000" b="1" dirty="0" err="1" smtClean="0">
                  <a:solidFill>
                    <a:schemeClr val="accent5">
                      <a:lumMod val="50000"/>
                    </a:schemeClr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Youtube</a:t>
              </a:r>
              <a:r>
                <a:rPr lang="en-US" altLang="zh-TW" sz="2000" b="1" dirty="0" smtClean="0">
                  <a:solidFill>
                    <a:schemeClr val="accent5">
                      <a:lumMod val="50000"/>
                    </a:schemeClr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        </a:t>
              </a:r>
              <a:r>
                <a:rPr lang="zh-TW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我</a:t>
              </a:r>
              <a:r>
                <a:rPr lang="zh-TW" altLang="en-US" sz="2000" b="1" dirty="0">
                  <a:solidFill>
                    <a:schemeClr val="accent5">
                      <a:lumMod val="50000"/>
                    </a:schemeClr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的</a:t>
              </a:r>
              <a:r>
                <a:rPr lang="zh-TW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頻道         影片</a:t>
              </a:r>
              <a:r>
                <a:rPr lang="zh-TW" altLang="en-US" sz="2000" b="1" dirty="0">
                  <a:solidFill>
                    <a:schemeClr val="accent5">
                      <a:lumMod val="50000"/>
                    </a:schemeClr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管理員</a:t>
              </a:r>
            </a:p>
          </p:txBody>
        </p:sp>
        <p:sp>
          <p:nvSpPr>
            <p:cNvPr id="7" name="向右箭號 6"/>
            <p:cNvSpPr/>
            <p:nvPr/>
          </p:nvSpPr>
          <p:spPr>
            <a:xfrm>
              <a:off x="2699792" y="6011417"/>
              <a:ext cx="504056" cy="225895"/>
            </a:xfrm>
            <a:prstGeom prst="rightArrow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18" name="向右箭號 17"/>
            <p:cNvSpPr/>
            <p:nvPr/>
          </p:nvSpPr>
          <p:spPr>
            <a:xfrm>
              <a:off x="4788024" y="6023441"/>
              <a:ext cx="504056" cy="225895"/>
            </a:xfrm>
            <a:prstGeom prst="rightArrow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sp>
        <p:nvSpPr>
          <p:cNvPr id="20" name="橢圓 19"/>
          <p:cNvSpPr/>
          <p:nvPr/>
        </p:nvSpPr>
        <p:spPr>
          <a:xfrm>
            <a:off x="6444208" y="1187428"/>
            <a:ext cx="756084" cy="44137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文字方塊 20"/>
          <p:cNvSpPr txBox="1"/>
          <p:nvPr/>
        </p:nvSpPr>
        <p:spPr>
          <a:xfrm>
            <a:off x="3419872" y="1383159"/>
            <a:ext cx="468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0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08112"/>
          </a:xfrm>
        </p:spPr>
        <p:txBody>
          <a:bodyPr/>
          <a:lstStyle/>
          <a:p>
            <a:r>
              <a:rPr lang="zh-TW" altLang="en-US" sz="80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注意</a:t>
            </a:r>
            <a:endParaRPr lang="zh-TW" altLang="en-US" sz="800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2204864"/>
            <a:ext cx="8291264" cy="3705275"/>
          </a:xfrm>
        </p:spPr>
        <p:txBody>
          <a:bodyPr>
            <a:normAutofit/>
          </a:bodyPr>
          <a:lstStyle/>
          <a:p>
            <a:pPr>
              <a:buFont typeface="標楷體" panose="03000509000000000000" pitchFamily="65" charset="-120"/>
              <a:buChar char="★"/>
            </a:pPr>
            <a:r>
              <a:rPr lang="zh-TW" alt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刪除 </a:t>
            </a:r>
            <a:r>
              <a:rPr lang="en-US" altLang="zh-TW" sz="3600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Youtube</a:t>
            </a:r>
            <a:r>
              <a:rPr lang="en-US" altLang="zh-TW" sz="3600" dirty="0" smtClean="0">
                <a:solidFill>
                  <a:srgbClr val="0070C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zh-TW" alt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頻道內的影片，將造成平台分享影片</a:t>
            </a:r>
            <a:r>
              <a:rPr lang="zh-TW" altLang="en-US" sz="3600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失效</a:t>
            </a:r>
            <a:r>
              <a:rPr lang="zh-TW" alt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！！</a:t>
            </a:r>
            <a:endParaRPr lang="en-US" altLang="zh-TW" sz="500" dirty="0" smtClean="0">
              <a:solidFill>
                <a:srgbClr val="0070C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buFont typeface="標楷體" panose="03000509000000000000" pitchFamily="65" charset="-120"/>
              <a:buChar char="★"/>
            </a:pPr>
            <a:endParaRPr lang="en-US" altLang="zh-TW" sz="500" dirty="0">
              <a:solidFill>
                <a:srgbClr val="0070C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buFont typeface="標楷體" panose="03000509000000000000" pitchFamily="65" charset="-120"/>
              <a:buChar char="★"/>
            </a:pPr>
            <a:endParaRPr lang="en-US" altLang="zh-TW" sz="1000" dirty="0" smtClean="0">
              <a:solidFill>
                <a:srgbClr val="0070C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buFont typeface="標楷體" panose="03000509000000000000" pitchFamily="65" charset="-120"/>
              <a:buChar char="★"/>
            </a:pPr>
            <a:r>
              <a:rPr lang="zh-TW" alt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初次使用</a:t>
            </a:r>
            <a:r>
              <a:rPr lang="en-US" altLang="zh-TW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Y</a:t>
            </a:r>
            <a:r>
              <a:rPr lang="en-US" altLang="zh-TW" sz="3600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outube</a:t>
            </a:r>
            <a:r>
              <a:rPr lang="zh-TW" alt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上傳影片，需</a:t>
            </a:r>
            <a:r>
              <a:rPr lang="zh-TW" alt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先</a:t>
            </a:r>
            <a:r>
              <a:rPr lang="zh-TW" altLang="en-US" sz="36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驗證</a:t>
            </a:r>
            <a:r>
              <a:rPr lang="zh-TW" alt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帳號</a:t>
            </a:r>
            <a:r>
              <a:rPr lang="en-US" altLang="zh-TW" sz="3600" dirty="0" smtClean="0">
                <a:solidFill>
                  <a:srgbClr val="0070C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電話驗證</a:t>
            </a:r>
            <a:r>
              <a:rPr lang="en-US" altLang="zh-TW" sz="3600" dirty="0" smtClean="0">
                <a:solidFill>
                  <a:srgbClr val="0070C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，</a:t>
            </a:r>
            <a:r>
              <a:rPr lang="zh-TW" alt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否則會有影片長度</a:t>
            </a:r>
            <a:r>
              <a:rPr lang="zh-TW" alt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限制</a:t>
            </a:r>
            <a:r>
              <a:rPr lang="en-US" altLang="zh-TW" sz="3600" dirty="0" smtClean="0">
                <a:solidFill>
                  <a:srgbClr val="0070C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(15</a:t>
            </a:r>
            <a:r>
              <a:rPr lang="zh-TW" alt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分鐘</a:t>
            </a:r>
            <a:r>
              <a:rPr lang="en-US" altLang="zh-TW" sz="3600" dirty="0" smtClean="0">
                <a:solidFill>
                  <a:srgbClr val="0070C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en-US" sz="3600" dirty="0" smtClean="0">
                <a:solidFill>
                  <a:srgbClr val="0070C0"/>
                </a:solidFill>
                <a:latin typeface="標楷體"/>
                <a:ea typeface="標楷體"/>
                <a:cs typeface="Times New Roman" panose="02020603050405020304" pitchFamily="18" charset="0"/>
              </a:rPr>
              <a:t>。</a:t>
            </a:r>
            <a:endParaRPr lang="zh-TW" altLang="en-US" sz="3600" dirty="0">
              <a:solidFill>
                <a:srgbClr val="0070C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9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132856"/>
            <a:ext cx="8229600" cy="1600200"/>
          </a:xfrm>
        </p:spPr>
        <p:txBody>
          <a:bodyPr/>
          <a:lstStyle/>
          <a:p>
            <a:r>
              <a:rPr lang="zh-TW" altLang="en-US" sz="6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學生頁面</a:t>
            </a:r>
            <a:endParaRPr lang="zh-TW" altLang="en-US" sz="6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2401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33" t="9978" r="12426" b="16846"/>
          <a:stretch/>
        </p:blipFill>
        <p:spPr bwMode="auto">
          <a:xfrm>
            <a:off x="1115615" y="1988840"/>
            <a:ext cx="7258988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標題 1"/>
          <p:cNvSpPr txBox="1">
            <a:spLocks/>
          </p:cNvSpPr>
          <p:nvPr/>
        </p:nvSpPr>
        <p:spPr>
          <a:xfrm>
            <a:off x="539552" y="476672"/>
            <a:ext cx="8280920" cy="14401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zh-TW" altLang="en-US" sz="4000" dirty="0" smtClean="0"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登入平台 </a:t>
            </a:r>
            <a:r>
              <a:rPr lang="en-US" altLang="zh-TW" sz="4000" dirty="0" smtClean="0"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=&gt; </a:t>
            </a:r>
            <a:r>
              <a:rPr lang="zh-TW" altLang="en-US" sz="4000" dirty="0" smtClean="0"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學習事務選單 </a:t>
            </a:r>
            <a:r>
              <a:rPr lang="en-US" altLang="zh-TW" sz="4000" dirty="0" smtClean="0"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=&gt;</a:t>
            </a:r>
            <a:r>
              <a:rPr lang="zh-TW" altLang="en-US" sz="4000" dirty="0" smtClean="0"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4000" dirty="0" smtClean="0"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4000" dirty="0" smtClean="0"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4000" b="1" u="sng" dirty="0" smtClean="0"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課程教務</a:t>
            </a:r>
            <a:r>
              <a:rPr lang="zh-TW" altLang="en-US" sz="4000" b="1" dirty="0" smtClean="0"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4000" dirty="0" smtClean="0"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=&gt;</a:t>
            </a:r>
            <a:r>
              <a:rPr lang="zh-TW" altLang="en-US" sz="4000" dirty="0" smtClean="0"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4000" b="1" dirty="0" smtClean="0">
                <a:solidFill>
                  <a:srgbClr val="FF0000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E</a:t>
            </a:r>
            <a:r>
              <a:rPr lang="zh-TW" altLang="en-US" sz="4000" b="1" dirty="0" smtClean="0">
                <a:solidFill>
                  <a:srgbClr val="FF0000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化教學影片分享</a:t>
            </a:r>
            <a:endParaRPr lang="zh-TW" altLang="en-US" sz="4000" b="1" dirty="0">
              <a:solidFill>
                <a:srgbClr val="FF0000"/>
              </a:solidFill>
              <a:effectLst/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cxnSp>
        <p:nvCxnSpPr>
          <p:cNvPr id="4" name="直線單箭頭接點 3"/>
          <p:cNvCxnSpPr/>
          <p:nvPr/>
        </p:nvCxnSpPr>
        <p:spPr>
          <a:xfrm>
            <a:off x="921894" y="3888451"/>
            <a:ext cx="72008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" name="直線單箭頭接點 5"/>
          <p:cNvCxnSpPr/>
          <p:nvPr/>
        </p:nvCxnSpPr>
        <p:spPr>
          <a:xfrm>
            <a:off x="1215027" y="4522171"/>
            <a:ext cx="432048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7" name="橢圓 6"/>
          <p:cNvSpPr/>
          <p:nvPr/>
        </p:nvSpPr>
        <p:spPr>
          <a:xfrm>
            <a:off x="2915816" y="3068960"/>
            <a:ext cx="1368152" cy="176307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2063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260848"/>
            <a:ext cx="8229600" cy="1600200"/>
          </a:xfrm>
        </p:spPr>
        <p:txBody>
          <a:bodyPr/>
          <a:lstStyle/>
          <a:p>
            <a:r>
              <a:rPr lang="en-US" altLang="zh-TW" sz="9600" b="1" dirty="0" smtClean="0"/>
              <a:t>Q &amp; A</a:t>
            </a:r>
            <a:endParaRPr lang="zh-TW" altLang="en-US" sz="9600" b="1" dirty="0"/>
          </a:p>
        </p:txBody>
      </p:sp>
    </p:spTree>
    <p:extLst>
      <p:ext uri="{BB962C8B-B14F-4D97-AF65-F5344CB8AC3E}">
        <p14:creationId xmlns:p14="http://schemas.microsoft.com/office/powerpoint/2010/main" val="88773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93" t="9634" r="13391" b="17216"/>
          <a:stretch/>
        </p:blipFill>
        <p:spPr bwMode="auto">
          <a:xfrm>
            <a:off x="755576" y="1826919"/>
            <a:ext cx="7704856" cy="4778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80920" cy="1440160"/>
          </a:xfrm>
        </p:spPr>
        <p:txBody>
          <a:bodyPr/>
          <a:lstStyle/>
          <a:p>
            <a:r>
              <a:rPr lang="zh-TW" altLang="en-US" sz="4000" dirty="0" smtClean="0"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登入平台 </a:t>
            </a:r>
            <a:r>
              <a:rPr lang="en-US" altLang="zh-TW" sz="4000" dirty="0" smtClean="0"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=&gt; </a:t>
            </a:r>
            <a:r>
              <a:rPr lang="zh-TW" altLang="en-US" sz="4000" dirty="0" smtClean="0"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課程教務選單 </a:t>
            </a:r>
            <a:r>
              <a:rPr lang="en-US" altLang="zh-TW" sz="4000" dirty="0" smtClean="0"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=&gt;</a:t>
            </a:r>
            <a:r>
              <a:rPr lang="zh-TW" altLang="en-US" sz="4000" dirty="0" smtClean="0"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4000" dirty="0" smtClean="0"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4000" dirty="0" smtClean="0"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4000" dirty="0" smtClean="0"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行政管理 </a:t>
            </a:r>
            <a:r>
              <a:rPr lang="en-US" altLang="zh-TW" sz="4000" dirty="0" smtClean="0"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=&gt;</a:t>
            </a:r>
            <a:r>
              <a:rPr lang="zh-TW" altLang="en-US" sz="4000" dirty="0" smtClean="0"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4000" b="1" dirty="0" smtClean="0">
                <a:solidFill>
                  <a:srgbClr val="FF0000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E</a:t>
            </a:r>
            <a:r>
              <a:rPr lang="zh-TW" altLang="en-US" sz="4000" b="1" dirty="0" smtClean="0">
                <a:solidFill>
                  <a:srgbClr val="FF0000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化教學影片分享</a:t>
            </a:r>
            <a:endParaRPr lang="zh-TW" altLang="en-US" sz="4000" b="1" dirty="0">
              <a:solidFill>
                <a:srgbClr val="FF0000"/>
              </a:solidFill>
              <a:effectLst/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橢圓 3"/>
          <p:cNvSpPr/>
          <p:nvPr/>
        </p:nvSpPr>
        <p:spPr>
          <a:xfrm>
            <a:off x="5292080" y="4437112"/>
            <a:ext cx="1368152" cy="1512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5" name="直線單箭頭接點 4"/>
          <p:cNvCxnSpPr/>
          <p:nvPr/>
        </p:nvCxnSpPr>
        <p:spPr>
          <a:xfrm>
            <a:off x="331374" y="4869160"/>
            <a:ext cx="72008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直線單箭頭接點 7"/>
          <p:cNvCxnSpPr/>
          <p:nvPr/>
        </p:nvCxnSpPr>
        <p:spPr>
          <a:xfrm flipV="1">
            <a:off x="3923928" y="5589240"/>
            <a:ext cx="1512168" cy="57606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3626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67" t="9360" r="22533" b="20241"/>
          <a:stretch/>
        </p:blipFill>
        <p:spPr bwMode="auto">
          <a:xfrm>
            <a:off x="467544" y="52410"/>
            <a:ext cx="8298180" cy="6035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7" t="10225" r="8423" b="7237"/>
          <a:stretch/>
        </p:blipFill>
        <p:spPr bwMode="auto">
          <a:xfrm>
            <a:off x="457935" y="908720"/>
            <a:ext cx="8218521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3275856" y="4479503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可觀賞影片列表</a:t>
            </a:r>
            <a:endParaRPr lang="zh-TW" altLang="en-US" sz="240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cxnSp>
        <p:nvCxnSpPr>
          <p:cNvPr id="11" name="直線單箭頭接點 10"/>
          <p:cNvCxnSpPr/>
          <p:nvPr/>
        </p:nvCxnSpPr>
        <p:spPr>
          <a:xfrm flipV="1">
            <a:off x="7308304" y="4365105"/>
            <a:ext cx="216024" cy="4117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0" name="文字方塊 9"/>
          <p:cNvSpPr txBox="1"/>
          <p:nvPr/>
        </p:nvSpPr>
        <p:spPr>
          <a:xfrm>
            <a:off x="6804250" y="4437112"/>
            <a:ext cx="492443" cy="22525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2000" dirty="0" smtClean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點擊檢視即可觀看</a:t>
            </a:r>
            <a:endParaRPr lang="zh-TW" altLang="en-US" sz="2000" dirty="0">
              <a:solidFill>
                <a:srgbClr val="C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899592" y="2924944"/>
            <a:ext cx="7704856" cy="2160240"/>
          </a:xfrm>
          <a:prstGeom prst="ellips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8687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979512"/>
          </a:xfrm>
        </p:spPr>
        <p:txBody>
          <a:bodyPr/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上傳影片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9" t="9239" r="10117" b="5512"/>
          <a:stretch/>
        </p:blipFill>
        <p:spPr bwMode="auto">
          <a:xfrm>
            <a:off x="1043608" y="1590026"/>
            <a:ext cx="7200800" cy="4791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線單箭頭接點 5"/>
          <p:cNvCxnSpPr/>
          <p:nvPr/>
        </p:nvCxnSpPr>
        <p:spPr>
          <a:xfrm flipH="1">
            <a:off x="2146031" y="3622721"/>
            <a:ext cx="504056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331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1" t="9733" r="10117" b="5019"/>
          <a:stretch/>
        </p:blipFill>
        <p:spPr bwMode="auto">
          <a:xfrm>
            <a:off x="827584" y="908720"/>
            <a:ext cx="7410969" cy="491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線單箭頭接點 4"/>
          <p:cNvCxnSpPr/>
          <p:nvPr/>
        </p:nvCxnSpPr>
        <p:spPr>
          <a:xfrm flipH="1">
            <a:off x="3635896" y="2658672"/>
            <a:ext cx="360040" cy="21602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7" name="文字方塊 6"/>
          <p:cNvSpPr txBox="1"/>
          <p:nvPr/>
        </p:nvSpPr>
        <p:spPr>
          <a:xfrm>
            <a:off x="2627784" y="5775647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上傳影片列表</a:t>
            </a:r>
            <a:endParaRPr lang="zh-TW" altLang="en-US" sz="240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3995936" y="2370640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新增</a:t>
            </a:r>
            <a:endParaRPr lang="zh-TW" altLang="en-US" sz="240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87288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02" t="29960" r="30199" b="36780"/>
          <a:stretch/>
        </p:blipFill>
        <p:spPr bwMode="auto">
          <a:xfrm>
            <a:off x="277024" y="548680"/>
            <a:ext cx="4082715" cy="1937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69" b="6561"/>
          <a:stretch/>
        </p:blipFill>
        <p:spPr bwMode="auto">
          <a:xfrm>
            <a:off x="251520" y="3037634"/>
            <a:ext cx="5688632" cy="3289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0" t="19790" r="33773" b="26144"/>
          <a:stretch/>
        </p:blipFill>
        <p:spPr bwMode="auto">
          <a:xfrm>
            <a:off x="4932040" y="116632"/>
            <a:ext cx="3978441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橢圓 3"/>
          <p:cNvSpPr/>
          <p:nvPr/>
        </p:nvSpPr>
        <p:spPr>
          <a:xfrm>
            <a:off x="7812360" y="116632"/>
            <a:ext cx="864096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6" name="直線單箭頭接點 5"/>
          <p:cNvCxnSpPr/>
          <p:nvPr/>
        </p:nvCxnSpPr>
        <p:spPr>
          <a:xfrm flipV="1">
            <a:off x="4062245" y="548680"/>
            <a:ext cx="792088" cy="22207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3" name="直線單箭頭接點 12"/>
          <p:cNvCxnSpPr/>
          <p:nvPr/>
        </p:nvCxnSpPr>
        <p:spPr>
          <a:xfrm>
            <a:off x="1630823" y="1734263"/>
            <a:ext cx="132865" cy="130337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5" name="橢圓 14"/>
          <p:cNvSpPr/>
          <p:nvPr/>
        </p:nvSpPr>
        <p:spPr>
          <a:xfrm>
            <a:off x="3563888" y="3037634"/>
            <a:ext cx="545759" cy="4633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文字方塊 9"/>
          <p:cNvSpPr txBox="1"/>
          <p:nvPr/>
        </p:nvSpPr>
        <p:spPr>
          <a:xfrm>
            <a:off x="8028384" y="764704"/>
            <a:ext cx="6480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01</a:t>
            </a:r>
            <a:r>
              <a:rPr lang="zh-TW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班</a:t>
            </a:r>
            <a:endParaRPr lang="en-US" altLang="zh-TW" b="1" dirty="0" smtClean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02</a:t>
            </a:r>
            <a:r>
              <a:rPr lang="zh-TW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班</a:t>
            </a:r>
            <a:endParaRPr lang="en-US" altLang="zh-TW" b="1" dirty="0" smtClean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en-US" altLang="zh-TW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en-US" altLang="zh-TW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.</a:t>
            </a:r>
            <a:endParaRPr lang="zh-TW" altLang="en-US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20" name="標題 1"/>
          <p:cNvSpPr txBox="1">
            <a:spLocks/>
          </p:cNvSpPr>
          <p:nvPr/>
        </p:nvSpPr>
        <p:spPr>
          <a:xfrm>
            <a:off x="4828979" y="4292972"/>
            <a:ext cx="2119285" cy="231635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dk1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800"/>
              </a:lnSpc>
            </a:pPr>
            <a:r>
              <a:rPr lang="zh-TW" altLang="en-US" sz="20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類別</a:t>
            </a:r>
            <a:endParaRPr lang="en-US" altLang="zh-TW" sz="2000" dirty="0" smtClean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l">
              <a:lnSpc>
                <a:spcPts val="3000"/>
              </a:lnSpc>
            </a:pPr>
            <a:r>
              <a:rPr lang="en-US" altLang="zh-TW" sz="20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1.</a:t>
            </a:r>
            <a:r>
              <a:rPr lang="zh-TW" altLang="en-US" sz="20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設備教學</a:t>
            </a:r>
            <a:endParaRPr lang="en-US" altLang="zh-TW" sz="2000" dirty="0" smtClean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l">
              <a:lnSpc>
                <a:spcPts val="3000"/>
              </a:lnSpc>
            </a:pPr>
            <a:r>
              <a:rPr lang="en-US" altLang="zh-TW" sz="20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2.</a:t>
            </a:r>
            <a:r>
              <a:rPr lang="zh-TW" altLang="en-US" sz="20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課程教學</a:t>
            </a:r>
            <a:r>
              <a:rPr lang="en-US" altLang="zh-TW" sz="20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0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正課</a:t>
            </a:r>
            <a:r>
              <a:rPr lang="en-US" altLang="zh-TW" sz="20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</a:p>
          <a:p>
            <a:pPr algn="l">
              <a:lnSpc>
                <a:spcPts val="3000"/>
              </a:lnSpc>
            </a:pPr>
            <a:r>
              <a:rPr lang="en-US" altLang="zh-TW" sz="20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3.</a:t>
            </a:r>
            <a:r>
              <a:rPr lang="zh-TW" altLang="en-US" sz="20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課程</a:t>
            </a:r>
            <a:r>
              <a:rPr lang="zh-TW" altLang="en-US" sz="2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教學</a:t>
            </a:r>
            <a:r>
              <a:rPr lang="en-US" altLang="zh-TW" sz="20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0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技術</a:t>
            </a:r>
            <a:r>
              <a:rPr lang="en-US" altLang="zh-TW" sz="20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</a:p>
          <a:p>
            <a:pPr algn="l">
              <a:lnSpc>
                <a:spcPts val="3000"/>
              </a:lnSpc>
            </a:pPr>
            <a:r>
              <a:rPr lang="en-US" altLang="zh-TW" sz="20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4.</a:t>
            </a:r>
            <a:r>
              <a:rPr lang="zh-TW" altLang="en-US" sz="20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補充教材</a:t>
            </a:r>
            <a:endParaRPr lang="en-US" altLang="zh-TW" sz="2000" dirty="0" smtClean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l">
              <a:lnSpc>
                <a:spcPts val="3000"/>
              </a:lnSpc>
            </a:pPr>
            <a:r>
              <a:rPr lang="en-US" altLang="zh-TW" sz="20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5.</a:t>
            </a:r>
            <a:r>
              <a:rPr lang="zh-TW" altLang="en-US" sz="20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自主學習單元</a:t>
            </a:r>
            <a:endParaRPr lang="zh-TW" altLang="en-US" sz="20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21" name="標題 1"/>
          <p:cNvSpPr txBox="1">
            <a:spLocks/>
          </p:cNvSpPr>
          <p:nvPr/>
        </p:nvSpPr>
        <p:spPr>
          <a:xfrm>
            <a:off x="7297951" y="4293096"/>
            <a:ext cx="1306497" cy="231623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dk1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100"/>
              </a:lnSpc>
            </a:pPr>
            <a:r>
              <a:rPr lang="zh-TW" altLang="en-US" sz="20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科別</a:t>
            </a:r>
            <a:endParaRPr lang="en-US" altLang="zh-TW" sz="2000" dirty="0" smtClean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l">
              <a:lnSpc>
                <a:spcPts val="3100"/>
              </a:lnSpc>
            </a:pPr>
            <a:r>
              <a:rPr lang="en-US" altLang="zh-TW" sz="20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1.</a:t>
            </a:r>
            <a:r>
              <a:rPr lang="zh-TW" altLang="en-US" sz="20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不分科</a:t>
            </a:r>
            <a:endParaRPr lang="en-US" altLang="zh-TW" sz="2000" dirty="0" smtClean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l">
              <a:lnSpc>
                <a:spcPts val="3100"/>
              </a:lnSpc>
            </a:pPr>
            <a:r>
              <a:rPr lang="en-US" altLang="zh-TW" sz="20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2.</a:t>
            </a:r>
            <a:r>
              <a:rPr lang="zh-TW" altLang="en-US" sz="20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基護</a:t>
            </a:r>
            <a:endParaRPr lang="en-US" altLang="zh-TW" sz="2000" dirty="0" smtClean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l">
              <a:lnSpc>
                <a:spcPts val="3100"/>
              </a:lnSpc>
            </a:pPr>
            <a:r>
              <a:rPr lang="en-US" altLang="zh-TW" sz="20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3.</a:t>
            </a:r>
            <a:r>
              <a:rPr lang="zh-TW" altLang="en-US" sz="20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內外</a:t>
            </a:r>
            <a:endParaRPr lang="en-US" altLang="zh-TW" sz="2000" dirty="0" smtClean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lnSpc>
                <a:spcPts val="1800"/>
              </a:lnSpc>
            </a:pPr>
            <a:r>
              <a:rPr lang="en-US" altLang="zh-TW" sz="20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1800"/>
              </a:lnSpc>
            </a:pPr>
            <a:r>
              <a:rPr lang="en-US" altLang="zh-TW" sz="20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1800"/>
              </a:lnSpc>
            </a:pPr>
            <a:r>
              <a:rPr lang="en-US" altLang="zh-TW" sz="20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.</a:t>
            </a:r>
            <a:endParaRPr lang="zh-TW" altLang="en-US" sz="20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03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02" t="29960" r="30199" b="36780"/>
          <a:stretch/>
        </p:blipFill>
        <p:spPr bwMode="auto">
          <a:xfrm>
            <a:off x="277025" y="476672"/>
            <a:ext cx="3646904" cy="1730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39" r="42762" b="10193"/>
          <a:stretch/>
        </p:blipFill>
        <p:spPr bwMode="auto">
          <a:xfrm>
            <a:off x="4018588" y="2207474"/>
            <a:ext cx="4960418" cy="4363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796136" y="368660"/>
            <a:ext cx="2448271" cy="118813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ts val="4300"/>
              </a:lnSpc>
            </a:pP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上傳方式－</a:t>
            </a:r>
            <a:r>
              <a:rPr lang="en-US" altLang="zh-TW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</a:t>
            </a:r>
            <a:br>
              <a:rPr lang="en-US" altLang="zh-TW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</a:br>
            <a:r>
              <a:rPr lang="en-US" altLang="zh-TW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單一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檔案上傳</a:t>
            </a:r>
            <a:r>
              <a:rPr lang="en-US" altLang="zh-TW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lang="zh-TW" altLang="en-US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7" name="橢圓 6"/>
          <p:cNvSpPr/>
          <p:nvPr/>
        </p:nvSpPr>
        <p:spPr>
          <a:xfrm>
            <a:off x="5650325" y="4437112"/>
            <a:ext cx="3168352" cy="12961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橢圓 8"/>
          <p:cNvSpPr/>
          <p:nvPr/>
        </p:nvSpPr>
        <p:spPr>
          <a:xfrm>
            <a:off x="5796136" y="1844824"/>
            <a:ext cx="1584176" cy="12961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2" name="直線單箭頭接點 11"/>
          <p:cNvCxnSpPr/>
          <p:nvPr/>
        </p:nvCxnSpPr>
        <p:spPr>
          <a:xfrm flipH="1">
            <a:off x="6516216" y="4887162"/>
            <a:ext cx="504056" cy="126014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4" name="文字方塊 13"/>
          <p:cNvSpPr txBox="1"/>
          <p:nvPr/>
        </p:nvSpPr>
        <p:spPr>
          <a:xfrm>
            <a:off x="6876256" y="4653136"/>
            <a:ext cx="1115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unlisted</a:t>
            </a:r>
            <a:endParaRPr lang="zh-TW" altLang="en-US" b="1" dirty="0">
              <a:solidFill>
                <a:srgbClr val="FFFF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cxnSp>
        <p:nvCxnSpPr>
          <p:cNvPr id="15" name="直線單箭頭接點 14"/>
          <p:cNvCxnSpPr/>
          <p:nvPr/>
        </p:nvCxnSpPr>
        <p:spPr>
          <a:xfrm flipH="1" flipV="1">
            <a:off x="6516216" y="5268690"/>
            <a:ext cx="576064" cy="176534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7" name="文字方塊 16"/>
          <p:cNvSpPr txBox="1"/>
          <p:nvPr/>
        </p:nvSpPr>
        <p:spPr>
          <a:xfrm>
            <a:off x="7020272" y="5302903"/>
            <a:ext cx="1115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選擇檔案</a:t>
            </a:r>
            <a:endParaRPr lang="zh-TW" altLang="en-US" b="1" dirty="0">
              <a:solidFill>
                <a:srgbClr val="FFFF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97" r="42921" b="7247"/>
          <a:stretch/>
        </p:blipFill>
        <p:spPr bwMode="auto">
          <a:xfrm>
            <a:off x="164912" y="2657736"/>
            <a:ext cx="3765770" cy="365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字方塊 7"/>
          <p:cNvSpPr txBox="1"/>
          <p:nvPr/>
        </p:nvSpPr>
        <p:spPr>
          <a:xfrm>
            <a:off x="611560" y="4221088"/>
            <a:ext cx="3168352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zh-TW" altLang="en-US" sz="24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需登入個人帳號</a:t>
            </a:r>
            <a:endParaRPr lang="en-US" altLang="zh-TW" sz="2400" dirty="0" smtClean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zh-TW" altLang="en-US" sz="24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隱私狀態</a:t>
            </a:r>
            <a:r>
              <a:rPr lang="zh-TW" altLang="en-US" sz="24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：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unlisted                  </a:t>
            </a:r>
          </a:p>
          <a:p>
            <a:r>
              <a:rPr lang="en-US" altLang="zh-TW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                      (</a:t>
            </a:r>
            <a:r>
              <a:rPr lang="zh-TW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不公開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</a:p>
          <a:p>
            <a:pPr marL="457200" indent="-457200">
              <a:buFont typeface="+mj-lt"/>
              <a:buAutoNum type="arabicPeriod" startAt="3"/>
            </a:pPr>
            <a:r>
              <a:rPr lang="zh-TW" altLang="en-US" sz="24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上傳影片</a:t>
            </a:r>
          </a:p>
        </p:txBody>
      </p:sp>
      <p:sp>
        <p:nvSpPr>
          <p:cNvPr id="16" name="橢圓 15"/>
          <p:cNvSpPr/>
          <p:nvPr/>
        </p:nvSpPr>
        <p:spPr>
          <a:xfrm>
            <a:off x="1" y="2492896"/>
            <a:ext cx="827584" cy="55523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文字方塊 17"/>
          <p:cNvSpPr txBox="1"/>
          <p:nvPr/>
        </p:nvSpPr>
        <p:spPr>
          <a:xfrm>
            <a:off x="683568" y="2276872"/>
            <a:ext cx="13846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登入</a:t>
            </a:r>
            <a:r>
              <a:rPr lang="en-US" altLang="zh-TW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google</a:t>
            </a:r>
            <a:r>
              <a:rPr lang="zh-TW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帳號</a:t>
            </a:r>
            <a:endParaRPr lang="zh-TW" altLang="en-US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cxnSp>
        <p:nvCxnSpPr>
          <p:cNvPr id="6" name="直線單箭頭接點 5"/>
          <p:cNvCxnSpPr/>
          <p:nvPr/>
        </p:nvCxnSpPr>
        <p:spPr>
          <a:xfrm flipH="1">
            <a:off x="2339752" y="1849547"/>
            <a:ext cx="1260140" cy="93138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0" name="直線單箭頭接點 19"/>
          <p:cNvCxnSpPr/>
          <p:nvPr/>
        </p:nvCxnSpPr>
        <p:spPr>
          <a:xfrm flipV="1">
            <a:off x="3820359" y="2780928"/>
            <a:ext cx="1903769" cy="55067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948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4" r="30443" b="6004"/>
          <a:stretch/>
        </p:blipFill>
        <p:spPr bwMode="auto">
          <a:xfrm>
            <a:off x="734618" y="620688"/>
            <a:ext cx="7221758" cy="5739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線單箭頭接點 4"/>
          <p:cNvCxnSpPr/>
          <p:nvPr/>
        </p:nvCxnSpPr>
        <p:spPr>
          <a:xfrm flipH="1" flipV="1">
            <a:off x="7164288" y="1484784"/>
            <a:ext cx="144016" cy="100811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6" name="文字方塊 5"/>
          <p:cNvSpPr txBox="1"/>
          <p:nvPr/>
        </p:nvSpPr>
        <p:spPr>
          <a:xfrm>
            <a:off x="7088207" y="2422629"/>
            <a:ext cx="5081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TW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直線單箭頭接點 7"/>
          <p:cNvCxnSpPr/>
          <p:nvPr/>
        </p:nvCxnSpPr>
        <p:spPr>
          <a:xfrm flipH="1">
            <a:off x="5011731" y="5157192"/>
            <a:ext cx="1648500" cy="47787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9" name="文字方塊 8"/>
          <p:cNvSpPr txBox="1"/>
          <p:nvPr/>
        </p:nvSpPr>
        <p:spPr>
          <a:xfrm>
            <a:off x="6638467" y="4779769"/>
            <a:ext cx="8468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TW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678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31837"/>
            <a:ext cx="8463120" cy="528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線單箭頭接點 4"/>
          <p:cNvCxnSpPr/>
          <p:nvPr/>
        </p:nvCxnSpPr>
        <p:spPr>
          <a:xfrm flipH="1" flipV="1">
            <a:off x="4139952" y="3906877"/>
            <a:ext cx="576064" cy="89027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7" name="文字方塊 6"/>
          <p:cNvSpPr txBox="1"/>
          <p:nvPr/>
        </p:nvSpPr>
        <p:spPr>
          <a:xfrm>
            <a:off x="4355976" y="4726885"/>
            <a:ext cx="15662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完成</a:t>
            </a:r>
            <a:endParaRPr lang="zh-TW" altLang="en-US" sz="36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75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高階主管">
  <a:themeElements>
    <a:clrScheme name="高階主管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高階主管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高階主管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1164</TotalTime>
  <Words>246</Words>
  <Application>Microsoft Office PowerPoint</Application>
  <PresentationFormat>如螢幕大小 (4:3)</PresentationFormat>
  <Paragraphs>61</Paragraphs>
  <Slides>19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19</vt:i4>
      </vt:variant>
    </vt:vector>
  </HeadingPairs>
  <TitlesOfParts>
    <vt:vector size="20" baseType="lpstr">
      <vt:lpstr>高階主管</vt:lpstr>
      <vt:lpstr>E化教學影片分享 </vt:lpstr>
      <vt:lpstr>登入平台 =&gt; 課程教務選單 =&gt;  行政管理 =&gt; E化教學影片分享</vt:lpstr>
      <vt:lpstr>PowerPoint 簡報</vt:lpstr>
      <vt:lpstr>上傳影片</vt:lpstr>
      <vt:lpstr>PowerPoint 簡報</vt:lpstr>
      <vt:lpstr>PowerPoint 簡報</vt:lpstr>
      <vt:lpstr>上傳方式－1 (單一檔案上傳)</vt:lpstr>
      <vt:lpstr>PowerPoint 簡報</vt:lpstr>
      <vt:lpstr>PowerPoint 簡報</vt:lpstr>
      <vt:lpstr>EMAIL通知</vt:lpstr>
      <vt:lpstr>PowerPoint 簡報</vt:lpstr>
      <vt:lpstr>PowerPoint 簡報</vt:lpstr>
      <vt:lpstr>PowerPoint 簡報</vt:lpstr>
      <vt:lpstr>PowerPoint 簡報</vt:lpstr>
      <vt:lpstr>新增完成後，需等待數分鐘的影片處理時間</vt:lpstr>
      <vt:lpstr>注意</vt:lpstr>
      <vt:lpstr>學生頁面</vt:lpstr>
      <vt:lpstr>PowerPoint 簡報</vt:lpstr>
      <vt:lpstr>Q &amp; 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E化教學影片上傳 </dc:title>
  <dc:creator>user</dc:creator>
  <cp:lastModifiedBy>user</cp:lastModifiedBy>
  <cp:revision>56</cp:revision>
  <dcterms:created xsi:type="dcterms:W3CDTF">2016-11-22T07:37:26Z</dcterms:created>
  <dcterms:modified xsi:type="dcterms:W3CDTF">2017-06-23T06:57:57Z</dcterms:modified>
</cp:coreProperties>
</file>